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Barlow" panose="020B0604020202020204" charset="0"/>
      <p:regular r:id="rId9"/>
    </p:embeddedFont>
    <p:embeddedFont>
      <p:font typeface="Barlow Medium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5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svg>
</file>

<file path=ppt/media/image11.sv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9224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svg"/><Relationship Id="rId5" Type="http://schemas.openxmlformats.org/officeDocument/2006/relationships/image" Target="../media/image10.sv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81063" y="2985135"/>
            <a:ext cx="7381875" cy="1223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Носимые устройства для мониторинга здоровья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81063" y="4539496"/>
            <a:ext cx="7381875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Смарт-часы, глюкометры, кардиомониторы — влияние на профилактику и качество жизни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73800" y="790218"/>
            <a:ext cx="10697051" cy="606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Что такое носимые устройства для здоровья?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800" y="1830348"/>
            <a:ext cx="1467922" cy="146792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612469" y="1830348"/>
            <a:ext cx="2375059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Компактные гаджеты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2612469" y="2566988"/>
            <a:ext cx="2375059" cy="4524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Носимые устройства, такие как смарт-часы, фитнес-браслеты, глюкометры и кардиомониторы, представляют собой компактные, но мощные инструменты для непрерывного контроля жизненно важных показателей организма.</a:t>
            </a: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8276" y="1830348"/>
            <a:ext cx="1467922" cy="146792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996946" y="1830348"/>
            <a:ext cx="2375059" cy="9101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Измерение ключевых параметров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6996946" y="2870359"/>
            <a:ext cx="2375059" cy="4524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Они позволяют в реальном времени измерять пульс, артериальное давление, уровень глюкозы в крови, насыщение крови кислородом (сатурацию), а также анализировать качество сна и уровень физической активности.</a:t>
            </a:r>
            <a:endParaRPr lang="en-US" sz="17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2753" y="1830348"/>
            <a:ext cx="1467922" cy="146792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1381423" y="1830348"/>
            <a:ext cx="2375178" cy="606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Раннее выявление отклонений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11381423" y="2566988"/>
            <a:ext cx="2375178" cy="487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Благодаря постоянному мониторингу эти устройства помогают своевременно выявлять даже незначительные отклонения от нормы, что даёт возможность оперативно реагировать и предотвращать развитие серьёзных заболеваний.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6443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246465" y="3152418"/>
            <a:ext cx="10933986" cy="4810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Смарт-часы и браслеты: многофункциональный контроль</a:t>
            </a:r>
            <a:endParaRPr lang="en-US" sz="3000" dirty="0"/>
          </a:p>
        </p:txBody>
      </p:sp>
      <p:sp>
        <p:nvSpPr>
          <p:cNvPr id="4" name="Text 1"/>
          <p:cNvSpPr/>
          <p:nvPr/>
        </p:nvSpPr>
        <p:spPr>
          <a:xfrm>
            <a:off x="1246465" y="3837503"/>
            <a:ext cx="12137469" cy="4945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Современные смарт-часы и браслеты стали незаменимыми помощниками в поддержании здоровья и благополучия, предлагая широкий спектр функций для мониторинга.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1246465" y="4621292"/>
            <a:ext cx="3521869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Пример: Gelikon Line GL-S Strong Health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1246465" y="4997887"/>
            <a:ext cx="5857518" cy="1237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Измеряет давление, пульс, уровень холестерина и фазы сна.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Синхронизация с облаком позволяет врачам и близким следить за состоянием в реальном времени.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Крупный экран и русский интерфейс делают его удобным для пожилых людей.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7534037" y="4621292"/>
            <a:ext cx="2306717" cy="2405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Влияние на образ жизни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534037" y="4997887"/>
            <a:ext cx="5857518" cy="9891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Хотя эти устройства не являются медицинскими приборами, они играют важную роль в сборе статистики о состоянии организма, мотивируя пользователей к более здоровому образу жизни. Они способствуют: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7534037" y="6109454"/>
            <a:ext cx="5857518" cy="9896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Повышению физической активности.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Улучшению качества сна.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Своевременному обращению к специалистам при необходимости.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986552"/>
            <a:ext cx="12868275" cy="1223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Глюкометры и кардиомониторы: точность и безопасность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81063" y="2651046"/>
            <a:ext cx="12868275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Для людей с хроническими заболеваниями эти устройства обеспечивают жизненно важный контроль, значительно повышая качество и безопасность их жизни.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881063" y="3603665"/>
            <a:ext cx="495657" cy="495657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2028" y="3704570"/>
            <a:ext cx="293608" cy="29360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96985" y="3679388"/>
            <a:ext cx="3389948" cy="61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Непрерывный мониторинг глюкозы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596985" y="4423529"/>
            <a:ext cx="3389948" cy="2466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Современные глюкометры позволяют людям с диабетом постоянно отслеживать уровень сахара в крови, что помогает предотвращать критические состояния, такие как гипо- и гипергликемия.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5262205" y="3603665"/>
            <a:ext cx="495657" cy="495657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63170" y="3704570"/>
            <a:ext cx="293608" cy="29360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978128" y="3679388"/>
            <a:ext cx="3027283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Кардиомониторинг и ЭКГ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5978128" y="4117538"/>
            <a:ext cx="3389948" cy="2819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Устройства, подобные Samsung Galaxy Watch, способны снимать электрокардиограмму (ЭКГ) и выявлять нарушения сердечного ритма, включая мерцательную аритмию, что критически важно для ранней диагностики.</a:t>
            </a:r>
            <a:endParaRPr lang="en-US" sz="1700" dirty="0"/>
          </a:p>
        </p:txBody>
      </p:sp>
      <p:sp>
        <p:nvSpPr>
          <p:cNvPr id="12" name="Shape 8"/>
          <p:cNvSpPr/>
          <p:nvPr/>
        </p:nvSpPr>
        <p:spPr>
          <a:xfrm>
            <a:off x="9643348" y="3603665"/>
            <a:ext cx="495657" cy="495657"/>
          </a:xfrm>
          <a:prstGeom prst="roundRect">
            <a:avLst>
              <a:gd name="adj" fmla="val 1866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44313" y="3704570"/>
            <a:ext cx="293608" cy="29360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359271" y="3679388"/>
            <a:ext cx="3390067" cy="6119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Удалённый контроль и снижение рисков</a:t>
            </a:r>
            <a:endParaRPr lang="en-US" sz="1900" dirty="0"/>
          </a:p>
        </p:txBody>
      </p:sp>
      <p:sp>
        <p:nvSpPr>
          <p:cNvPr id="15" name="Text 10"/>
          <p:cNvSpPr/>
          <p:nvPr/>
        </p:nvSpPr>
        <p:spPr>
          <a:xfrm>
            <a:off x="10359271" y="4423529"/>
            <a:ext cx="3390067" cy="2819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Возможность удалённого контроля показателей здоровья и своевременного обращения к врачу значительно снижает риск серьёзных осложнений, улучшая прогноз для пациентов.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4106" y="1620679"/>
            <a:ext cx="5801201" cy="484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Умные кольца и новые тренды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184106" y="2312313"/>
            <a:ext cx="7748588" cy="4998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Наряду с часами и браслетами, умные кольца становятся всё более популярными, предлагая дискретный и удобный способ мониторинга здоровья.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6184106" y="3105388"/>
            <a:ext cx="2620447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Пример: Умное кольцо Sber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6184106" y="3485674"/>
            <a:ext cx="4887635" cy="20002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Отслеживает пульс, сатурацию, уровень стресса и качество сна.</a:t>
            </a:r>
            <a:endParaRPr lang="en-US" sz="135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Использует ИИ-алгоритмы для анализа данных, предоставляя персонализированные рекомендации.</a:t>
            </a:r>
            <a:endParaRPr lang="en-US" sz="135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Помогает поддерживать баланс между активностью и отдыхом.</a:t>
            </a:r>
            <a:endParaRPr lang="en-US" sz="1350" dirty="0"/>
          </a:p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Способствует повышению общего ресурса организма.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1504890" y="3105388"/>
            <a:ext cx="1937980" cy="2422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Преимущества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11504890" y="3485674"/>
            <a:ext cx="2435304" cy="2998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Компактность и комфорт делают умное кольцо незаметным, но эффективным помощником в повседневной жизни, обеспечивая постоянный мониторинг без лишних отвлечений. Это идеальное решение для тех, кто ищет ненавязчивый способ следить за своим здоровьем.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781407"/>
            <a:ext cx="9012912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Влияние на профилактику и здоровье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81063" y="1833920"/>
            <a:ext cx="12868275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Носимые устройства — это не просто гаджеты, это инвестиции в будущее здравоохранения, способные трансформировать подходы к профилактике и лечению заболеваний.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881063" y="2896672"/>
            <a:ext cx="3249216" cy="275273"/>
          </a:xfrm>
          <a:prstGeom prst="roundRect">
            <a:avLst>
              <a:gd name="adj" fmla="val 3361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81063" y="2896672"/>
            <a:ext cx="503515" cy="275273"/>
          </a:xfrm>
          <a:prstGeom prst="roundRect">
            <a:avLst>
              <a:gd name="adj" fmla="val 33612"/>
            </a:avLst>
          </a:prstGeom>
          <a:solidFill>
            <a:srgbClr val="F65F62"/>
          </a:solidFill>
          <a:ln/>
        </p:spPr>
      </p:sp>
      <p:sp>
        <p:nvSpPr>
          <p:cNvPr id="6" name="Text 4"/>
          <p:cNvSpPr/>
          <p:nvPr/>
        </p:nvSpPr>
        <p:spPr>
          <a:xfrm>
            <a:off x="4295418" y="2896672"/>
            <a:ext cx="691515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15.5%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881063" y="3447217"/>
            <a:ext cx="2726769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Ежегодный рост рынка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81063" y="3885367"/>
            <a:ext cx="4105870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Рынок носимых устройств для здоровья растёт на 15,5% в год, и к 2031 году, по данным Verified Market Research, достигнет ошеломляющих $461 млрд.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5262205" y="2896672"/>
            <a:ext cx="3409950" cy="275273"/>
          </a:xfrm>
          <a:prstGeom prst="roundRect">
            <a:avLst>
              <a:gd name="adj" fmla="val 3361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262205" y="2896672"/>
            <a:ext cx="2045970" cy="275273"/>
          </a:xfrm>
          <a:prstGeom prst="roundRect">
            <a:avLst>
              <a:gd name="adj" fmla="val 33612"/>
            </a:avLst>
          </a:prstGeom>
          <a:solidFill>
            <a:srgbClr val="F65F62"/>
          </a:solidFill>
          <a:ln/>
        </p:spPr>
      </p:sp>
      <p:sp>
        <p:nvSpPr>
          <p:cNvPr id="11" name="Text 9"/>
          <p:cNvSpPr/>
          <p:nvPr/>
        </p:nvSpPr>
        <p:spPr>
          <a:xfrm>
            <a:off x="8837295" y="2896672"/>
            <a:ext cx="530781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60%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5262205" y="3447217"/>
            <a:ext cx="3220760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Снижение госпитализаций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5262205" y="3885367"/>
            <a:ext cx="4105870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Раннее выявление проблем благодаря постоянному мониторингу значительно снижает количество экстренных госпитализаций и улучшает общее качество жизни.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9643348" y="2896672"/>
            <a:ext cx="3408998" cy="275273"/>
          </a:xfrm>
          <a:prstGeom prst="roundRect">
            <a:avLst>
              <a:gd name="adj" fmla="val 33612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43348" y="2896672"/>
            <a:ext cx="2727127" cy="275273"/>
          </a:xfrm>
          <a:prstGeom prst="roundRect">
            <a:avLst>
              <a:gd name="adj" fmla="val 33612"/>
            </a:avLst>
          </a:prstGeom>
          <a:solidFill>
            <a:srgbClr val="F65F62"/>
          </a:solidFill>
          <a:ln/>
        </p:spPr>
      </p:sp>
      <p:sp>
        <p:nvSpPr>
          <p:cNvPr id="16" name="Text 14"/>
          <p:cNvSpPr/>
          <p:nvPr/>
        </p:nvSpPr>
        <p:spPr>
          <a:xfrm>
            <a:off x="13217485" y="2896672"/>
            <a:ext cx="531852" cy="2752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80%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9643348" y="3447217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itchFamily="34" charset="0"/>
                <a:ea typeface="Barlow Medium" pitchFamily="34" charset="-122"/>
                <a:cs typeface="Barlow Medium" pitchFamily="34" charset="-120"/>
              </a:rPr>
              <a:t>Мотивация к ЗОЖ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9643348" y="3885367"/>
            <a:ext cx="4105989" cy="2114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Носимые гаджеты не только контролируют показатели, но и мотивируют пользователей к здоровому образу жизни, помогая эффективно управлять хроническими заболеваниями.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1211461" y="6495455"/>
            <a:ext cx="12537877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Будущее — за интеграцией носимых устройств с телемедициной и искусственным интеллектом для персонализированной профилактики и лечения.</a:t>
            </a:r>
            <a:endParaRPr lang="en-US" sz="1700" dirty="0"/>
          </a:p>
        </p:txBody>
      </p:sp>
      <p:sp>
        <p:nvSpPr>
          <p:cNvPr id="20" name="Shape 18"/>
          <p:cNvSpPr/>
          <p:nvPr/>
        </p:nvSpPr>
        <p:spPr>
          <a:xfrm>
            <a:off x="881063" y="6247686"/>
            <a:ext cx="30480" cy="1200388"/>
          </a:xfrm>
          <a:prstGeom prst="rect">
            <a:avLst/>
          </a:prstGeom>
          <a:solidFill>
            <a:srgbClr val="F65F62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587</Words>
  <Application>Microsoft Office PowerPoint</Application>
  <PresentationFormat>Произвольный</PresentationFormat>
  <Paragraphs>55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Barlow</vt:lpstr>
      <vt:lpstr>Arial</vt:lpstr>
      <vt:lpstr>Barlow Medium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Пользователь</dc:creator>
  <cp:lastModifiedBy> </cp:lastModifiedBy>
  <cp:revision>2</cp:revision>
  <dcterms:created xsi:type="dcterms:W3CDTF">2026-02-01T09:32:08Z</dcterms:created>
  <dcterms:modified xsi:type="dcterms:W3CDTF">2026-02-01T09:32:50Z</dcterms:modified>
</cp:coreProperties>
</file>